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274320" y="274320"/>
            <a:ext cx="1371600" cy="1371600"/>
          </a:xfrm>
          <a:prstGeom prst="ellipse">
            <a:avLst/>
          </a:prstGeom>
          <a:solidFill>
            <a:srgbClr val="FFFFFF">
              <a:lumMod val="10000"/>
              <a:lumOff val="9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515600" y="5029200"/>
            <a:ext cx="1828800" cy="1828800"/>
          </a:xfrm>
          <a:prstGeom prst="ellipse">
            <a:avLst/>
          </a:prstGeom>
          <a:solidFill>
            <a:srgbClr val="FFFFFF">
              <a:lumMod val="10000"/>
              <a:lumOff val="9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457200" y="5486400"/>
            <a:ext cx="914400" cy="914400"/>
          </a:xfrm>
          <a:prstGeom prst="ellipse">
            <a:avLst/>
          </a:prstGeom>
          <a:solidFill>
            <a:srgbClr val="FFFFFF">
              <a:lumMod val="10000"/>
              <a:lumOff val="9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0" y="274320"/>
            <a:ext cx="731520" cy="731520"/>
          </a:xfrm>
          <a:prstGeom prst="ellipse">
            <a:avLst/>
          </a:prstGeom>
          <a:solidFill>
            <a:srgbClr val="FFFFFF">
              <a:lumMod val="10000"/>
              <a:lumOff val="9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3716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D700"/>
                </a:solidFill>
              </a:defRPr>
            </a:pPr>
            <a:r>
              <a:t>⚔️ 终极对决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4114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EBDC"/>
                </a:solidFill>
              </a:defRPr>
            </a:pPr>
            <a:r>
              <a:t>🦻 大耳朵图图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2743200"/>
            <a:ext cx="4114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DCF0FF"/>
                </a:solidFill>
              </a:defRPr>
            </a:pPr>
            <a:r>
              <a:t>👶 大头儿子</a:t>
            </a:r>
          </a:p>
        </p:txBody>
      </p:sp>
      <p:sp>
        <p:nvSpPr>
          <p:cNvPr id="9" name="Oval 8"/>
          <p:cNvSpPr/>
          <p:nvPr/>
        </p:nvSpPr>
        <p:spPr>
          <a:xfrm>
            <a:off x="4846320" y="2743200"/>
            <a:ext cx="2286000" cy="2286000"/>
          </a:xfrm>
          <a:prstGeom prst="ellipse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2000"/>
              </a:spcBef>
              <a:defRPr sz="3600" b="1">
                <a:solidFill>
                  <a:srgbClr val="2C3E50"/>
                </a:solidFill>
              </a:defRPr>
            </a:pPr>
            <a:r>
              <a:t>VS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0292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95A5A6"/>
                </a:solidFill>
              </a:defRPr>
            </a:pPr>
            <a:r>
              <a:t>无规则单挑 · 谁更厉害？</a:t>
            </a:r>
            <a:br/>
            <a:r>
              <a:t>—— 一项严肃的（并不）战斗分析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6B3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D700"/>
                </a:solidFill>
              </a:defRPr>
            </a:pPr>
            <a:r>
              <a:t>🎉 谢谢观看 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</a:defRPr>
            </a:pPr>
            <a:r>
              <a:t>本报告纯属娱乐 · 如有雷同 · 那就是你也在想这个问题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D700"/>
                </a:solidFill>
              </a:defRPr>
            </a:pPr>
            <a:r>
              <a:t>👊 友谊第一，比赛第二 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97280"/>
          </a:xfrm>
          <a:prstGeom prst="round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🦻 选手档案 — 大耳朵图图</a:t>
            </a:r>
          </a:p>
        </p:txBody>
      </p:sp>
      <p:sp>
        <p:nvSpPr>
          <p:cNvPr id="4" name="Oval 3"/>
          <p:cNvSpPr/>
          <p:nvPr/>
        </p:nvSpPr>
        <p:spPr>
          <a:xfrm>
            <a:off x="731520" y="1645920"/>
            <a:ext cx="2286000" cy="2286000"/>
          </a:xfrm>
          <a:prstGeom prst="ellipse">
            <a:avLst/>
          </a:prstGeom>
          <a:solidFill>
            <a:srgbClr val="FFEB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7200"/>
            </a:pPr>
            <a:r>
              <a:t>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0" y="164592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2C3E50"/>
                </a:solidFill>
              </a:defRPr>
            </a:pPr>
            <a:r>
              <a:t>👤 胡图图 (Hu Tutu)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0" y="256032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年龄：</a:t>
            </a:r>
            <a:r>
              <a:rPr sz="1600">
                <a:solidFill>
                  <a:srgbClr val="34495E"/>
                </a:solidFill>
              </a:rPr>
              <a:t>3-4岁（幼儿园小班）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招牌技：</a:t>
            </a:r>
            <a:r>
              <a:rPr sz="1600">
                <a:solidFill>
                  <a:srgbClr val="34495E"/>
                </a:solidFill>
              </a:rPr>
              <a:t>动耳神功 — 快速振动耳朵产生声波干扰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性格：</a:t>
            </a:r>
            <a:r>
              <a:rPr sz="1600">
                <a:solidFill>
                  <a:srgbClr val="34495E"/>
                </a:solidFill>
              </a:rPr>
              <a:t>古灵精怪、好奇心极强、偶尔犯二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盟友：</a:t>
            </a:r>
            <a:r>
              <a:rPr sz="1600">
                <a:solidFill>
                  <a:srgbClr val="34495E"/>
                </a:solidFill>
              </a:rPr>
              <a:t>小怪（猫）、壮壮哥哥、刷子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战斗风格：</a:t>
            </a:r>
            <a:r>
              <a:rPr sz="1600">
                <a:solidFill>
                  <a:srgbClr val="34495E"/>
                </a:solidFill>
              </a:rPr>
              <a:t>灵活骚扰型 — 靠敏捷和特殊技能取胜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经典语录：</a:t>
            </a:r>
            <a:r>
              <a:rPr sz="1600">
                <a:solidFill>
                  <a:srgbClr val="34495E"/>
                </a:solidFill>
              </a:rPr>
              <a:t>"我是图图小淘气，面对世界很好奇～"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97280"/>
          </a:xfrm>
          <a:prstGeom prst="round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👶 选手档案 — 大头儿子</a:t>
            </a:r>
          </a:p>
        </p:txBody>
      </p:sp>
      <p:sp>
        <p:nvSpPr>
          <p:cNvPr id="4" name="Oval 3"/>
          <p:cNvSpPr/>
          <p:nvPr/>
        </p:nvSpPr>
        <p:spPr>
          <a:xfrm>
            <a:off x="8686800" y="1645920"/>
            <a:ext cx="2286000" cy="2286000"/>
          </a:xfrm>
          <a:prstGeom prst="ellipse">
            <a:avLst/>
          </a:prstGeom>
          <a:solidFill>
            <a:srgbClr val="DC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7200"/>
            </a:pPr>
            <a:r>
              <a:t>👶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2C3E50"/>
                </a:solidFill>
              </a:defRPr>
            </a:pPr>
            <a:r>
              <a:t>👤 大头儿子 (Big Head Son)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年龄：</a:t>
            </a:r>
            <a:r>
              <a:rPr sz="1600">
                <a:solidFill>
                  <a:srgbClr val="34495E"/>
                </a:solidFill>
              </a:rPr>
              <a:t>4-5岁（幼儿园中班）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招牌技：</a:t>
            </a:r>
            <a:r>
              <a:rPr sz="1600">
                <a:solidFill>
                  <a:srgbClr val="34495E"/>
                </a:solidFill>
              </a:rPr>
              <a:t>头槌冲刺 — 利用大头重量进行物理撞击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性格：</a:t>
            </a:r>
            <a:r>
              <a:rPr sz="1600">
                <a:solidFill>
                  <a:srgbClr val="34495E"/>
                </a:solidFill>
              </a:rPr>
              <a:t>聪明懂事、有点小机灵、偶尔倔强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盟友：</a:t>
            </a:r>
            <a:r>
              <a:rPr sz="1600">
                <a:solidFill>
                  <a:srgbClr val="34495E"/>
                </a:solidFill>
              </a:rPr>
              <a:t>小头爸爸（战术指导）、围裙妈妈（后勤）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战斗风格：</a:t>
            </a:r>
            <a:r>
              <a:rPr sz="1600">
                <a:solidFill>
                  <a:srgbClr val="34495E"/>
                </a:solidFill>
              </a:rPr>
              <a:t>策略重装型 — 靠战术思考和物理优势取胜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F6B35"/>
                </a:solidFill>
              </a:rPr>
              <a:t>▸ 经典语录：</a:t>
            </a:r>
            <a:r>
              <a:rPr sz="1600">
                <a:solidFill>
                  <a:srgbClr val="34495E"/>
                </a:solidFill>
              </a:rPr>
              <a:t>"爸爸，我的头为什么这么大呀？"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97280"/>
          </a:xfrm>
          <a:prstGeom prst="round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📊 基础能力对比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3200400"/>
                <a:gridCol w="3200400"/>
                <a:gridCol w="2560320"/>
              </a:tblGrid>
              <a:tr h="558800"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评估维度</a:t>
                      </a:r>
                    </a:p>
                  </a:txBody>
                  <a:tcPr>
                    <a:solidFill>
                      <a:srgbClr val="2C3E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🦻 大耳朵图图</a:t>
                      </a:r>
                    </a:p>
                  </a:txBody>
                  <a:tcPr>
                    <a:solidFill>
                      <a:srgbClr val="2C3E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👶 大头儿子</a:t>
                      </a:r>
                    </a:p>
                  </a:txBody>
                  <a:tcPr>
                    <a:solidFill>
                      <a:srgbClr val="2C3E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评分差</a:t>
                      </a:r>
                    </a:p>
                  </a:txBody>
                  <a:tcPr>
                    <a:solidFill>
                      <a:srgbClr val="2C3E50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体力 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⭐⭐⭐☆☆ (6/10)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⭐⭐☆☆☆☆ (4/10)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图图 🟢 +2</a:t>
                      </a:r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智商 🧠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⭐⭐⭐⭐☆ (8/10)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⭐⭐⭐⭐⭐ (10/10)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大头 🟢 +2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特殊技能 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动耳神功 ⭐⭐⭐⭐⭐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大头撞击 ⭐⭐⭐⭐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图图 🟢 +1</a:t>
                      </a:r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战斗经验 🥊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⭐⭐☆☆☆☆ (4/10)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⭐☆☆☆☆☆ (2/10)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图图 🟢 +2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抗击打 🛡️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⭐⭐⭐☆☆ (6/10)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⭐⭐⭐⭐☆ (8/10)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大头 🟢 +2</a:t>
                      </a:r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敏捷度 🏃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⭐⭐⭐⭐☆ (8/10)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⭐⭐☆☆☆☆ (4/10)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图图 🟢 +4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体重优势 ⚖️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轻量级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中量级（头重）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大头 🟢 +1</a:t>
                      </a:r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主场加成 🏠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图图家（熟悉环境）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自己家（有爸妈）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34495E"/>
                          </a:solidFill>
                        </a:defRPr>
                      </a:pPr>
                      <a:r>
                        <a:t>平局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97280"/>
          </a:xfrm>
          <a:prstGeom prst="roundRect">
            <a:avLst/>
          </a:prstGeom>
          <a:solidFill>
            <a:srgbClr val="FF38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🦻 大耳朵图图 — 战斗优势分析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11247120" cy="1097280"/>
          </a:xfrm>
          <a:prstGeom prst="roundRect">
            <a:avLst/>
          </a:prstGeom>
          <a:solidFill>
            <a:srgbClr val="FFEB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3860"/>
                </a:solidFill>
              </a:defRPr>
            </a:pPr>
            <a:r>
              <a:t>🥇 动耳神功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7452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495E"/>
                </a:solidFill>
              </a:defRPr>
            </a:pPr>
            <a:r>
              <a:t>传说中的独门绝技！通过高速振动耳朵产生声波干扰，可使对手头晕目眩、失去平衡。无规则赛中无禁止使用的限制，是图图的终极杀招。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743200"/>
            <a:ext cx="11247120" cy="1097280"/>
          </a:xfrm>
          <a:prstGeom prst="roundRect">
            <a:avLst/>
          </a:prstGeom>
          <a:solidFill>
            <a:srgbClr val="FFEB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788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3860"/>
                </a:solidFill>
              </a:defRPr>
            </a:pPr>
            <a:r>
              <a:t>🥈 灵活身法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15468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495E"/>
                </a:solidFill>
              </a:defRPr>
            </a:pPr>
            <a:r>
              <a:t>身材小巧、反应敏捷，能快速穿梭于狭小空间中。在室内战中可充分利用家具、门后等掩体进行游走打击。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4023360"/>
            <a:ext cx="11247120" cy="1097280"/>
          </a:xfrm>
          <a:prstGeom prst="roundRect">
            <a:avLst/>
          </a:prstGeom>
          <a:solidFill>
            <a:srgbClr val="FFEB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06908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3860"/>
                </a:solidFill>
              </a:defRPr>
            </a:pPr>
            <a:r>
              <a:t>🥉 鬼马聪明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4348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495E"/>
                </a:solidFill>
              </a:defRPr>
            </a:pPr>
            <a:r>
              <a:t>虽然不如大头算无遗策，但图图思维跳跃、不按常理出牌，这种"野路子"打法往往让习惯逻辑思考的对手措手不及。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5303520"/>
            <a:ext cx="11247120" cy="1097280"/>
          </a:xfrm>
          <a:prstGeom prst="roundRect">
            <a:avLst/>
          </a:prstGeom>
          <a:solidFill>
            <a:srgbClr val="FFEB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53492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3860"/>
                </a:solidFill>
              </a:defRPr>
            </a:pPr>
            <a:r>
              <a:t>💡 秘密武器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71500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495E"/>
                </a:solidFill>
              </a:defRPr>
            </a:pPr>
            <a:r>
              <a:t>会模仿各种动物叫声，可在战斗中制造混乱。而且他有小怪的协助（虽然猫不可靠）……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97280"/>
          </a:xfrm>
          <a:prstGeom prst="round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👶 大头儿子 — 战斗优势分析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11247120" cy="1097280"/>
          </a:xfrm>
          <a:prstGeom prst="roundRect">
            <a:avLst/>
          </a:prstGeom>
          <a:solidFill>
            <a:srgbClr val="DC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E86DE"/>
                </a:solidFill>
              </a:defRPr>
            </a:pPr>
            <a:r>
              <a:t>🥇 大头撞击（头槌）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7452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495E"/>
                </a:solidFill>
              </a:defRPr>
            </a:pPr>
            <a:r>
              <a:t>大头儿子最著名的物理攻击手段。巨大的头部配以全身冲刺，产生的冲击力堪比攻城锤！在无规则战中，头槌可以正面破防、撞翻对手。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743200"/>
            <a:ext cx="11247120" cy="1097280"/>
          </a:xfrm>
          <a:prstGeom prst="roundRect">
            <a:avLst/>
          </a:prstGeom>
          <a:solidFill>
            <a:srgbClr val="DC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788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E86DE"/>
                </a:solidFill>
              </a:defRPr>
            </a:pPr>
            <a:r>
              <a:t>🥈 战术头脑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15468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495E"/>
                </a:solidFill>
              </a:defRPr>
            </a:pPr>
            <a:r>
              <a:t>在和大头爸爸的日常互动中耳濡目染，拥有超出同龄人的策略思维。能快速分析战况、制定反击计划，属于"先想后打"型选手。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4023360"/>
            <a:ext cx="11247120" cy="1097280"/>
          </a:xfrm>
          <a:prstGeom prst="roundRect">
            <a:avLst/>
          </a:prstGeom>
          <a:solidFill>
            <a:srgbClr val="DC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06908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E86DE"/>
                </a:solidFill>
              </a:defRPr>
            </a:pPr>
            <a:r>
              <a:t>🥉 抗击打能力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4348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495E"/>
                </a:solidFill>
              </a:defRPr>
            </a:pPr>
            <a:r>
              <a:t>大头在摔倒、撞墙等日常事故中积累了丰富的抗打击经验。普通程度的攻击（摔跤、推搡）对大头的实际伤害远低于预期。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5303520"/>
            <a:ext cx="11247120" cy="1097280"/>
          </a:xfrm>
          <a:prstGeom prst="roundRect">
            <a:avLst/>
          </a:prstGeom>
          <a:solidFill>
            <a:srgbClr val="DC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53492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E86DE"/>
                </a:solidFill>
              </a:defRPr>
            </a:pPr>
            <a:r>
              <a:t>💡 隐藏天赋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71500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495E"/>
                </a:solidFill>
              </a:defRPr>
            </a:pPr>
            <a:r>
              <a:t>有围裙妈妈的护航——虽然在无规则赛中家长不能入场，但大头喊一嗓子"妈妈"的威慑力不可小觑……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97280"/>
          </a:xfrm>
          <a:prstGeom prst="roundRect">
            <a:avLst/>
          </a:prstGeom>
          <a:solidFill>
            <a:srgbClr val="4ECD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🎬 战斗场景推演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3474720" cy="502920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2C3E50"/>
                </a:solidFill>
              </a:defRPr>
            </a:pPr>
            <a:r>
              <a:t>🏟️ Scenario A ｜ 开阔地带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103120"/>
            <a:ext cx="310896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大头儿子率先使用头槌冲锋，直线冲击力极强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图图利用敏捷侧闪，绕至大头身后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图图发动动耳神功，声波干扰大头平衡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大头头晕目眩，图图乘机绊倒对手</a:t>
            </a:r>
          </a:p>
          <a:p>
            <a:pPr>
              <a:spcAft>
                <a:spcPts val="600"/>
              </a:spcAft>
              <a:defRPr sz="1200" b="1">
                <a:solidFill>
                  <a:srgbClr val="FF6B35"/>
                </a:solidFill>
              </a:defRPr>
            </a:pPr>
            <a:r>
              <a:t>👉 图图胜（敏捷 + 特殊技能制胜）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97680" y="1463040"/>
            <a:ext cx="3474720" cy="5029200"/>
          </a:xfrm>
          <a:prstGeom prst="roundRect">
            <a:avLst/>
          </a:prstGeom>
          <a:solidFill>
            <a:srgbClr val="F5F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80560" y="15544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2C3E50"/>
                </a:solidFill>
              </a:defRPr>
            </a:pPr>
            <a:r>
              <a:t>🏠 Scenario B ｜ 室内环境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2103120"/>
            <a:ext cx="310896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图图利用熟悉的地形在家具间穿行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大头头槌撞翻沙发茶几，开路推进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图图躲在门后偷袭，但被大头预判反制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大头利用头重优势将图图逼至角落</a:t>
            </a:r>
          </a:p>
          <a:p>
            <a:pPr>
              <a:spcAft>
                <a:spcPts val="600"/>
              </a:spcAft>
              <a:defRPr sz="1200" b="1">
                <a:solidFill>
                  <a:srgbClr val="FF6B35"/>
                </a:solidFill>
              </a:defRPr>
            </a:pPr>
            <a:r>
              <a:t>👉 大头胜（地形吸收 + 策略反制）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138160" y="1463040"/>
            <a:ext cx="3474720" cy="502920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321040" y="15544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2C3E50"/>
                </a:solidFill>
              </a:defRPr>
            </a:pPr>
            <a:r>
              <a:t>⏱️ Scenario C ｜ 持久战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21040" y="2103120"/>
            <a:ext cx="310896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双方前两分钟互相试探，均未全力出击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图图体力充沛，持续高速移动消耗对手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大头开始气喘，头部重量成为负担</a:t>
            </a:r>
          </a:p>
          <a:p>
            <a:pPr>
              <a:spcAft>
                <a:spcPts val="600"/>
              </a:spcAft>
              <a:defRPr sz="1200">
                <a:solidFill>
                  <a:srgbClr val="34495E"/>
                </a:solidFill>
              </a:defRPr>
            </a:pPr>
            <a:r>
              <a:t>图图抓住破绽，连环攻击终结比赛</a:t>
            </a:r>
          </a:p>
          <a:p>
            <a:pPr>
              <a:spcAft>
                <a:spcPts val="600"/>
              </a:spcAft>
              <a:defRPr sz="1200" b="1">
                <a:solidFill>
                  <a:srgbClr val="FF6B35"/>
                </a:solidFill>
              </a:defRPr>
            </a:pPr>
            <a:r>
              <a:t>👉 图图胜（体力 + 续航碾压）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97280"/>
          </a:xfrm>
          <a:prstGeom prst="round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⚖️ 专家评审团投票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3291840" cy="4114800"/>
          </a:xfrm>
          <a:prstGeom prst="roundRect">
            <a:avLst/>
          </a:prstGeom>
          <a:solidFill>
            <a:srgbClr val="DC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2C3E50"/>
                </a:solidFill>
              </a:defRPr>
            </a:pPr>
            <a:r>
              <a:t>👨 小头爸爸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</a:defRPr>
            </a:pPr>
            <a:r>
              <a:t>推荐投票 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92608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4495E"/>
                </a:solidFill>
              </a:defRPr>
            </a:pPr>
            <a:r>
              <a:t>我投大头！他每天在家撞墙</a:t>
            </a:r>
            <a:br/>
            <a:r>
              <a:t>都没事，抗击打能力一流！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297680" y="1463040"/>
            <a:ext cx="3291840" cy="4114800"/>
          </a:xfrm>
          <a:prstGeom prst="roundRect">
            <a:avLst/>
          </a:prstGeom>
          <a:solidFill>
            <a:srgbClr val="FFEB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0" y="164592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2C3E50"/>
                </a:solidFill>
              </a:defRPr>
            </a:pPr>
            <a:r>
              <a:t>💪 壮壮哥哥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37744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</a:defRPr>
            </a:pPr>
            <a:r>
              <a:t>推荐投票 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92608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4495E"/>
                </a:solidFill>
              </a:defRPr>
            </a:pPr>
            <a:r>
              <a:t>图图灵活又会耍花招，</a:t>
            </a:r>
            <a:br/>
            <a:r>
              <a:t>无规则赛就是他的主场！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38160" y="1463040"/>
            <a:ext cx="3291840" cy="4114800"/>
          </a:xfrm>
          <a:prstGeom prst="roundRect">
            <a:avLst/>
          </a:prstGeom>
          <a:solidFill>
            <a:srgbClr val="DC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12480" y="164592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2C3E50"/>
                </a:solidFill>
              </a:defRPr>
            </a:pPr>
            <a:r>
              <a:t>👩 围裙妈妈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237744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</a:defRPr>
            </a:pPr>
            <a:r>
              <a:t>推荐投票 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292608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4495E"/>
                </a:solidFill>
              </a:defRPr>
            </a:pPr>
            <a:r>
              <a:t>我选大头。</a:t>
            </a:r>
            <a:br/>
            <a:r>
              <a:t>毕竟…… 他头大啊。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5760720"/>
            <a:ext cx="11247120" cy="731520"/>
          </a:xfrm>
          <a:prstGeom prst="roundRect">
            <a:avLst/>
          </a:prstGeom>
          <a:solidFill>
            <a:srgbClr val="2C3E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8064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📊 场外观众投票：图图 1,285 票  vs  大头 1,196 票（图图微弱领先）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229600" y="4572000"/>
            <a:ext cx="2743200" cy="2743200"/>
          </a:xfrm>
          <a:prstGeom prst="ellipse">
            <a:avLst/>
          </a:prstGeom>
          <a:solidFill>
            <a:srgbClr val="FFFFFF">
              <a:lumMod val="15000"/>
              <a:lumOff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14400" y="457200"/>
            <a:ext cx="1371600" cy="1371600"/>
          </a:xfrm>
          <a:prstGeom prst="ellipse">
            <a:avLst/>
          </a:prstGeom>
          <a:solidFill>
            <a:srgbClr val="FFFFFF">
              <a:lumMod val="15000"/>
              <a:lumOff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058400" y="914400"/>
            <a:ext cx="731520" cy="731520"/>
          </a:xfrm>
          <a:prstGeom prst="ellipse">
            <a:avLst/>
          </a:prstGeom>
          <a:solidFill>
            <a:srgbClr val="FFFFFF">
              <a:lumMod val="15000"/>
              <a:lumOff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D700"/>
                </a:solidFill>
              </a:defRPr>
            </a:pPr>
            <a:r>
              <a:t>🏆 最终结论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71600" y="2286000"/>
            <a:ext cx="9418320" cy="1828800"/>
          </a:xfrm>
          <a:prstGeom prst="roundRect">
            <a:avLst/>
          </a:prstGeom>
          <a:solidFill>
            <a:srgbClr val="FF6B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🦻  大耳朵图图 以 3:2 微弱优势获胜  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389120"/>
            <a:ext cx="9418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F0F0F0"/>
                </a:solidFill>
              </a:defRPr>
            </a:pPr>
            <a:r>
              <a:t>✅ 图图的动耳神功是无规则赛中最大的变量——无法防御的特殊技能</a:t>
            </a:r>
          </a:p>
          <a:p>
            <a:pPr>
              <a:spcAft>
                <a:spcPts val="600"/>
              </a:spcAft>
              <a:defRPr sz="1600">
                <a:solidFill>
                  <a:srgbClr val="F0F0F0"/>
                </a:solidFill>
              </a:defRPr>
            </a:pPr>
            <a:r>
              <a:t>✅ 敏捷优势让他在持久战中占据绝对主动，大头头重体力消耗更大</a:t>
            </a:r>
          </a:p>
          <a:p>
            <a:pPr>
              <a:spcAft>
                <a:spcPts val="600"/>
              </a:spcAft>
              <a:defRPr sz="1600">
                <a:solidFill>
                  <a:srgbClr val="F0F0F0"/>
                </a:solidFill>
              </a:defRPr>
            </a:pPr>
            <a:r>
              <a:t>✅ 「不按常理出牌」的野路子克制大头的策略型打法</a:t>
            </a:r>
          </a:p>
          <a:p>
            <a:pPr>
              <a:spcAft>
                <a:spcPts val="600"/>
              </a:spcAft>
              <a:defRPr sz="1600">
                <a:solidFill>
                  <a:srgbClr val="F0F0F0"/>
                </a:solidFill>
              </a:defRPr>
            </a:pPr>
            <a:r>
              <a:t>✅ 但注意：如果是头槌一击制胜赛制，大头胜率更高（先手命中即赢）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